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17" roundtripDataSignature="AMtx7mjNnPqYfeqYdZ5m8R3vDvloThRG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customschemas.google.com/relationships/presentationmetadata" Target="meta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24.png"/><Relationship Id="rId13" Type="http://schemas.openxmlformats.org/officeDocument/2006/relationships/image" Target="../media/image5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Relationship Id="rId4" Type="http://schemas.openxmlformats.org/officeDocument/2006/relationships/image" Target="../media/image12.png"/><Relationship Id="rId9" Type="http://schemas.openxmlformats.org/officeDocument/2006/relationships/image" Target="../media/image20.png"/><Relationship Id="rId15" Type="http://schemas.openxmlformats.org/officeDocument/2006/relationships/image" Target="../media/image10.png"/><Relationship Id="rId1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19.png"/><Relationship Id="rId7" Type="http://schemas.openxmlformats.org/officeDocument/2006/relationships/image" Target="../media/image11.png"/><Relationship Id="rId8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80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67975" y="2967462"/>
            <a:ext cx="2176026" cy="217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1350" y="901850"/>
            <a:ext cx="7401300" cy="15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52575" y="2432075"/>
            <a:ext cx="5638844" cy="15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05325" y="168500"/>
            <a:ext cx="733350" cy="7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67500" y="168500"/>
            <a:ext cx="805175" cy="80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234625" y="204413"/>
            <a:ext cx="733350" cy="7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"/>
          <p:cNvPicPr preferRelativeResize="0"/>
          <p:nvPr/>
        </p:nvPicPr>
        <p:blipFill rotWithShape="1">
          <a:blip r:embed="rId10">
            <a:alphaModFix/>
          </a:blip>
          <a:srcRect b="27203" l="0" r="0" t="0"/>
          <a:stretch/>
        </p:blipFill>
        <p:spPr>
          <a:xfrm>
            <a:off x="3171325" y="162141"/>
            <a:ext cx="805176" cy="746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946897" y="132588"/>
            <a:ext cx="1431404" cy="80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75350" y="-78123"/>
            <a:ext cx="1298450" cy="12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967964" y="168513"/>
            <a:ext cx="962627" cy="80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930600" y="111175"/>
            <a:ext cx="847975" cy="8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08225" y="168513"/>
            <a:ext cx="805175" cy="8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428625"/>
            <a:ext cx="9144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0"/>
          <p:cNvSpPr txBox="1"/>
          <p:nvPr/>
        </p:nvSpPr>
        <p:spPr>
          <a:xfrm>
            <a:off x="2152500" y="208125"/>
            <a:ext cx="4839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GB" sz="3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Flaws With This Way of Generating Prices</a:t>
            </a:r>
            <a:endParaRPr b="1" i="0" sz="3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0"/>
          <p:cNvSpPr txBox="1"/>
          <p:nvPr/>
        </p:nvSpPr>
        <p:spPr>
          <a:xfrm>
            <a:off x="362775" y="1771350"/>
            <a:ext cx="80715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-"/>
            </a:pPr>
            <a:r>
              <a:rPr b="0" i="0" lang="en-GB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“Past performance is not indicative of future results”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-"/>
            </a:pPr>
            <a:r>
              <a:rPr b="0" i="0" lang="en-GB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Randomness can cause the asset to become worthless or hyperinflated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-"/>
            </a:pPr>
            <a:r>
              <a:rPr b="0" i="0" lang="en-GB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Predictable/Deterministic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67325" y="168425"/>
            <a:ext cx="1805024" cy="300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9788" y="1534915"/>
            <a:ext cx="6124426" cy="207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428625"/>
            <a:ext cx="9144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2"/>
          <p:cNvSpPr txBox="1"/>
          <p:nvPr/>
        </p:nvSpPr>
        <p:spPr>
          <a:xfrm>
            <a:off x="2313000" y="0"/>
            <a:ext cx="4060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GB" sz="3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Game Description</a:t>
            </a:r>
            <a:endParaRPr b="1" i="0" sz="3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"/>
          <p:cNvSpPr txBox="1"/>
          <p:nvPr/>
        </p:nvSpPr>
        <p:spPr>
          <a:xfrm>
            <a:off x="315000" y="1240350"/>
            <a:ext cx="80568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-"/>
            </a:pPr>
            <a:r>
              <a:rPr b="0" i="0" lang="en-GB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Start with $10,000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-"/>
            </a:pPr>
            <a:r>
              <a:rPr b="0" i="0" lang="en-GB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Ability to buy/sell stocks or crypto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-"/>
            </a:pPr>
            <a:r>
              <a:rPr b="0" i="0" lang="en-GB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value of your asset changes after each turn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-"/>
            </a:pPr>
            <a:r>
              <a:rPr b="0" i="0" lang="en-GB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Simulates price change based on real life historical data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-"/>
            </a:pPr>
            <a:r>
              <a:rPr b="0" i="0" lang="en-GB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Learn about stocks/crypto and managing risk when investing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"/>
          <p:cNvSpPr txBox="1"/>
          <p:nvPr/>
        </p:nvSpPr>
        <p:spPr>
          <a:xfrm>
            <a:off x="885150" y="3903150"/>
            <a:ext cx="7373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GB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OBJECTIVE: MAKE AS MUCH MONEY AS POSSIBLE</a:t>
            </a:r>
            <a:endParaRPr b="1" i="0" sz="2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"/>
          <p:cNvSpPr txBox="1"/>
          <p:nvPr/>
        </p:nvSpPr>
        <p:spPr>
          <a:xfrm>
            <a:off x="3640625" y="2060000"/>
            <a:ext cx="733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05025" y="0"/>
            <a:ext cx="1706374" cy="170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428625"/>
            <a:ext cx="9144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3"/>
          <p:cNvSpPr txBox="1"/>
          <p:nvPr/>
        </p:nvSpPr>
        <p:spPr>
          <a:xfrm>
            <a:off x="2778750" y="0"/>
            <a:ext cx="3586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GB" sz="3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 Structure</a:t>
            </a:r>
            <a:endParaRPr b="1" i="0" sz="3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3088500" y="1140100"/>
            <a:ext cx="2967000" cy="94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3"/>
          <p:cNvSpPr txBox="1"/>
          <p:nvPr/>
        </p:nvSpPr>
        <p:spPr>
          <a:xfrm>
            <a:off x="3264900" y="1386275"/>
            <a:ext cx="2617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GB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ToTheMoon.java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3"/>
          <p:cNvSpPr/>
          <p:nvPr/>
        </p:nvSpPr>
        <p:spPr>
          <a:xfrm>
            <a:off x="997600" y="3303750"/>
            <a:ext cx="2902200" cy="115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3"/>
          <p:cNvSpPr/>
          <p:nvPr/>
        </p:nvSpPr>
        <p:spPr>
          <a:xfrm>
            <a:off x="5260125" y="3297300"/>
            <a:ext cx="2824500" cy="1166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" name="Google Shape;87;p3"/>
          <p:cNvCxnSpPr/>
          <p:nvPr/>
        </p:nvCxnSpPr>
        <p:spPr>
          <a:xfrm flipH="1" rot="10800000">
            <a:off x="3109425" y="2008300"/>
            <a:ext cx="362700" cy="12825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" name="Google Shape;88;p3"/>
          <p:cNvCxnSpPr/>
          <p:nvPr/>
        </p:nvCxnSpPr>
        <p:spPr>
          <a:xfrm rot="10800000">
            <a:off x="5661750" y="2047075"/>
            <a:ext cx="349800" cy="11919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" name="Google Shape;89;p3"/>
          <p:cNvSpPr txBox="1"/>
          <p:nvPr/>
        </p:nvSpPr>
        <p:spPr>
          <a:xfrm>
            <a:off x="1140125" y="3549925"/>
            <a:ext cx="2500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GB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PlayerAssets.java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3"/>
          <p:cNvSpPr txBox="1"/>
          <p:nvPr/>
        </p:nvSpPr>
        <p:spPr>
          <a:xfrm>
            <a:off x="5480350" y="3562875"/>
            <a:ext cx="2448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GB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AssetPrices.java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3"/>
          <p:cNvSpPr txBox="1"/>
          <p:nvPr/>
        </p:nvSpPr>
        <p:spPr>
          <a:xfrm rot="995">
            <a:off x="2435927" y="2398865"/>
            <a:ext cx="103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Creates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"/>
          <p:cNvSpPr txBox="1"/>
          <p:nvPr/>
        </p:nvSpPr>
        <p:spPr>
          <a:xfrm rot="-1561">
            <a:off x="5882105" y="2371644"/>
            <a:ext cx="132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Creates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428625"/>
            <a:ext cx="9144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4"/>
          <p:cNvSpPr txBox="1"/>
          <p:nvPr/>
        </p:nvSpPr>
        <p:spPr>
          <a:xfrm>
            <a:off x="2330550" y="194325"/>
            <a:ext cx="4482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GB" sz="3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ToTheMoon class</a:t>
            </a:r>
            <a:endParaRPr b="1" i="0" sz="3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4"/>
          <p:cNvSpPr txBox="1"/>
          <p:nvPr/>
        </p:nvSpPr>
        <p:spPr>
          <a:xfrm>
            <a:off x="362775" y="1243775"/>
            <a:ext cx="80715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-"/>
            </a:pPr>
            <a:r>
              <a:rPr b="0" i="0" lang="en-GB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Contains the main method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-"/>
            </a:pPr>
            <a:r>
              <a:rPr b="0" i="0" lang="en-GB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Creates the objects needed for the game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-"/>
            </a:pPr>
            <a:r>
              <a:rPr b="0" i="0" lang="en-GB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Asks the user what they would like to do during their turn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4367" y="2816725"/>
            <a:ext cx="3379675" cy="1820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0" y="2693638"/>
            <a:ext cx="3562350" cy="2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428625"/>
            <a:ext cx="9144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5"/>
          <p:cNvSpPr txBox="1"/>
          <p:nvPr/>
        </p:nvSpPr>
        <p:spPr>
          <a:xfrm>
            <a:off x="2330550" y="194325"/>
            <a:ext cx="4482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GB" sz="3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AssetPrices class</a:t>
            </a:r>
            <a:endParaRPr b="1" i="0" sz="3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5"/>
          <p:cNvSpPr txBox="1"/>
          <p:nvPr/>
        </p:nvSpPr>
        <p:spPr>
          <a:xfrm>
            <a:off x="349813" y="989950"/>
            <a:ext cx="80715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-"/>
            </a:pPr>
            <a:r>
              <a:rPr b="0" i="0" lang="en-GB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Generates the prices for each asset in the beginning of the game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-"/>
            </a:pPr>
            <a:r>
              <a:rPr b="0" i="0" lang="en-GB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Contains methods to update the price of each asset after each turn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-"/>
            </a:pPr>
            <a:r>
              <a:rPr b="0" i="0" lang="en-GB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Returns the value of each asset to the main method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-"/>
            </a:pPr>
            <a:r>
              <a:rPr b="0" i="0" lang="en-GB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Creates a chart to model the in-game price of an asset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56432" y="3298750"/>
            <a:ext cx="2510868" cy="188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525" y="3249575"/>
            <a:ext cx="3503291" cy="19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5"/>
          <p:cNvPicPr preferRelativeResize="0"/>
          <p:nvPr/>
        </p:nvPicPr>
        <p:blipFill rotWithShape="1">
          <a:blip r:embed="rId6">
            <a:alphaModFix/>
          </a:blip>
          <a:srcRect b="11473" l="0" r="0" t="6912"/>
          <a:stretch/>
        </p:blipFill>
        <p:spPr>
          <a:xfrm>
            <a:off x="6495078" y="3249575"/>
            <a:ext cx="2314947" cy="188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428625"/>
            <a:ext cx="9144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6"/>
          <p:cNvSpPr txBox="1"/>
          <p:nvPr/>
        </p:nvSpPr>
        <p:spPr>
          <a:xfrm>
            <a:off x="2330550" y="194325"/>
            <a:ext cx="4482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GB" sz="3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PlayerAssets class</a:t>
            </a:r>
            <a:endParaRPr b="1" i="0" sz="3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6"/>
          <p:cNvSpPr txBox="1"/>
          <p:nvPr/>
        </p:nvSpPr>
        <p:spPr>
          <a:xfrm>
            <a:off x="362775" y="1243775"/>
            <a:ext cx="80715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-"/>
            </a:pPr>
            <a:r>
              <a:rPr b="0" i="0" lang="en-GB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Contains info about how much money the player has, and how much of each asset they have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-"/>
            </a:pPr>
            <a:r>
              <a:rPr b="0" i="0" lang="en-GB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Has methods to show the user what assets they own, how much money they have, and what their assets are worth.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03300" y="2980425"/>
            <a:ext cx="2002975" cy="230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428625"/>
            <a:ext cx="9144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7"/>
          <p:cNvSpPr txBox="1"/>
          <p:nvPr/>
        </p:nvSpPr>
        <p:spPr>
          <a:xfrm>
            <a:off x="1979025" y="233900"/>
            <a:ext cx="4839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GB" sz="3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Problems/Challenges</a:t>
            </a:r>
            <a:endParaRPr b="1" i="0" sz="3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7"/>
          <p:cNvSpPr txBox="1"/>
          <p:nvPr/>
        </p:nvSpPr>
        <p:spPr>
          <a:xfrm>
            <a:off x="362775" y="1771350"/>
            <a:ext cx="80715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-"/>
            </a:pPr>
            <a:r>
              <a:rPr b="0" i="0" lang="en-GB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Finding a way to make the changes in price realistic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-"/>
            </a:pPr>
            <a:r>
              <a:rPr b="0" i="0" lang="en-GB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Generating price charts to model the price of an asset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-"/>
            </a:pPr>
            <a:r>
              <a:rPr b="0" i="0" lang="en-GB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Adding a way to save the game and load it again from a file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7"/>
          <p:cNvSpPr txBox="1"/>
          <p:nvPr/>
        </p:nvSpPr>
        <p:spPr>
          <a:xfrm>
            <a:off x="4119975" y="3485150"/>
            <a:ext cx="733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63697" y="1771350"/>
            <a:ext cx="318351" cy="33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428625"/>
            <a:ext cx="9144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8"/>
          <p:cNvSpPr txBox="1"/>
          <p:nvPr/>
        </p:nvSpPr>
        <p:spPr>
          <a:xfrm>
            <a:off x="2514375" y="208000"/>
            <a:ext cx="3768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GB" sz="3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Price Generation</a:t>
            </a:r>
            <a:endParaRPr b="1" i="0" sz="3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8"/>
          <p:cNvSpPr txBox="1"/>
          <p:nvPr/>
        </p:nvSpPr>
        <p:spPr>
          <a:xfrm>
            <a:off x="362775" y="1097650"/>
            <a:ext cx="80715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GB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 determine what the price of the asset will be the next day, I used historical data for each asset to see how frequently the asset goes up or down by a certain amount. 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8"/>
          <p:cNvSpPr txBox="1"/>
          <p:nvPr/>
        </p:nvSpPr>
        <p:spPr>
          <a:xfrm>
            <a:off x="4119975" y="3485150"/>
            <a:ext cx="733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8"/>
          <p:cNvSpPr txBox="1"/>
          <p:nvPr/>
        </p:nvSpPr>
        <p:spPr>
          <a:xfrm>
            <a:off x="362775" y="2778875"/>
            <a:ext cx="80715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GB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GB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Bitcoin went up by 0.3% to 3.4% from the previous day, 597/1825 times in the past 5 years.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8"/>
          <p:cNvSpPr txBox="1"/>
          <p:nvPr/>
        </p:nvSpPr>
        <p:spPr>
          <a:xfrm>
            <a:off x="492325" y="4314325"/>
            <a:ext cx="2954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GB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597/1825 = 32.7%</a:t>
            </a:r>
            <a:endParaRPr b="0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8"/>
          <p:cNvSpPr txBox="1"/>
          <p:nvPr/>
        </p:nvSpPr>
        <p:spPr>
          <a:xfrm>
            <a:off x="3666525" y="4223625"/>
            <a:ext cx="5265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GB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Price in game will go up by 0.3 to 3.4%, 32.7% of the time.</a:t>
            </a:r>
            <a:endParaRPr b="0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428625"/>
            <a:ext cx="9144000" cy="57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7063" y="85625"/>
            <a:ext cx="7889875" cy="497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